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90" r:id="rId2"/>
    <p:sldId id="257" r:id="rId3"/>
    <p:sldId id="260" r:id="rId4"/>
    <p:sldId id="262" r:id="rId5"/>
    <p:sldId id="271" r:id="rId6"/>
    <p:sldId id="264" r:id="rId7"/>
    <p:sldId id="272" r:id="rId8"/>
    <p:sldId id="273" r:id="rId9"/>
    <p:sldId id="266" r:id="rId10"/>
    <p:sldId id="274" r:id="rId11"/>
  </p:sldIdLst>
  <p:sldSz cx="9144000" cy="5143500" type="screen16x9"/>
  <p:notesSz cx="6858000" cy="9144000"/>
  <p:embeddedFontLst>
    <p:embeddedFont>
      <p:font typeface="Source Han Sans CN Bold" panose="02010600030101010101" charset="-122"/>
      <p:bold r:id="rId13"/>
    </p:embeddedFont>
    <p:embeddedFont>
      <p:font typeface="Source Han Sans CN Regular" panose="02010600030101010101" charset="-122"/>
      <p:regular r:id="rId14"/>
    </p:embeddedFont>
    <p:embeddedFont>
      <p:font typeface="Lato" panose="020B0604020202020204" pitchFamily="34" charset="0"/>
      <p:regular r:id="rId15"/>
      <p:bold r:id="rId16"/>
      <p:italic r:id="rId17"/>
      <p:boldItalic r:id="rId18"/>
    </p:embeddedFont>
    <p:embeddedFont>
      <p:font typeface="Raleway" panose="020B0604020202020204"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6E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78"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02E3AACE-CAD8-9843-A4D4-95DB111D4617}" type="slidenum">
              <a:rPr kumimoji="1" lang="zh-CN" altLang="en-US" smtClean="0"/>
              <a:t>1</a:t>
            </a:fld>
            <a:endParaRPr kumimoji="1"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2a1d4347ac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2a1d4347ac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1387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2a1d4347ac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2a1d4347ac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2a1d4347ac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2a1d4347ac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2a1d4347ac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2a1d4347ac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0343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2a1d4347ac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2a1d4347ac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2a1d4347ac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2a1d4347ac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1779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2a1d4347ac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2a1d4347ac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957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2a1d4347ac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2a1d4347ac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节标题">
    <p:spTree>
      <p:nvGrpSpPr>
        <p:cNvPr id="1" name=""/>
        <p:cNvGrpSpPr/>
        <p:nvPr/>
      </p:nvGrpSpPr>
      <p:grpSpPr>
        <a:xfrm>
          <a:off x="0" y="0"/>
          <a:ext cx="0" cy="0"/>
          <a:chOff x="0" y="0"/>
          <a:chExt cx="0" cy="0"/>
        </a:xfrm>
      </p:grpSpPr>
      <p:sp>
        <p:nvSpPr>
          <p:cNvPr id="27" name="任意形状 26"/>
          <p:cNvSpPr/>
          <p:nvPr/>
        </p:nvSpPr>
        <p:spPr>
          <a:xfrm rot="18900000" flipH="1">
            <a:off x="6848196" y="-197422"/>
            <a:ext cx="3069266" cy="952500"/>
          </a:xfrm>
          <a:custGeom>
            <a:avLst/>
            <a:gdLst>
              <a:gd name="connsiteX0" fmla="*/ 1580046 w 3069266"/>
              <a:gd name="connsiteY0" fmla="*/ 0 h 952500"/>
              <a:gd name="connsiteX1" fmla="*/ 627546 w 3069266"/>
              <a:gd name="connsiteY1" fmla="*/ 952500 h 952500"/>
              <a:gd name="connsiteX2" fmla="*/ 3069266 w 3069266"/>
              <a:gd name="connsiteY2" fmla="*/ 952500 h 952500"/>
              <a:gd name="connsiteX3" fmla="*/ 3069266 w 3069266"/>
              <a:gd name="connsiteY3" fmla="*/ 0 h 952500"/>
              <a:gd name="connsiteX4" fmla="*/ 0 w 3069266"/>
              <a:gd name="connsiteY4" fmla="*/ 0 h 952500"/>
              <a:gd name="connsiteX5" fmla="*/ 0 w 3069266"/>
              <a:gd name="connsiteY5" fmla="*/ 286889 h 952500"/>
              <a:gd name="connsiteX6" fmla="*/ 286889 w 3069266"/>
              <a:gd name="connsiteY6"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69266" h="952500">
                <a:moveTo>
                  <a:pt x="1580046" y="0"/>
                </a:moveTo>
                <a:lnTo>
                  <a:pt x="627546" y="952500"/>
                </a:lnTo>
                <a:lnTo>
                  <a:pt x="3069266" y="952500"/>
                </a:lnTo>
                <a:lnTo>
                  <a:pt x="3069266" y="0"/>
                </a:lnTo>
                <a:close/>
                <a:moveTo>
                  <a:pt x="0" y="0"/>
                </a:moveTo>
                <a:lnTo>
                  <a:pt x="0" y="286889"/>
                </a:lnTo>
                <a:lnTo>
                  <a:pt x="286889" y="0"/>
                </a:lnTo>
                <a:close/>
              </a:path>
            </a:pathLst>
          </a:custGeom>
          <a:solidFill>
            <a:schemeClr val="bg1">
              <a:lumMod val="95000"/>
              <a:alpha val="6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b="0" i="0" dirty="0">
              <a:latin typeface="Source Han Sans CN Regular" panose="020B0500000000000000" pitchFamily="34" charset="-128"/>
            </a:endParaRPr>
          </a:p>
        </p:txBody>
      </p:sp>
      <p:sp>
        <p:nvSpPr>
          <p:cNvPr id="29" name="任意形状 28"/>
          <p:cNvSpPr/>
          <p:nvPr/>
        </p:nvSpPr>
        <p:spPr>
          <a:xfrm rot="2700000" flipH="1">
            <a:off x="7599694" y="1785528"/>
            <a:ext cx="2547331" cy="952500"/>
          </a:xfrm>
          <a:custGeom>
            <a:avLst/>
            <a:gdLst>
              <a:gd name="connsiteX0" fmla="*/ 16631 w 2547331"/>
              <a:gd name="connsiteY0" fmla="*/ 0 h 952500"/>
              <a:gd name="connsiteX1" fmla="*/ 0 w 2547331"/>
              <a:gd name="connsiteY1" fmla="*/ 0 h 952500"/>
              <a:gd name="connsiteX2" fmla="*/ 0 w 2547331"/>
              <a:gd name="connsiteY2" fmla="*/ 16631 h 952500"/>
              <a:gd name="connsiteX3" fmla="*/ 2547331 w 2547331"/>
              <a:gd name="connsiteY3" fmla="*/ 0 h 952500"/>
              <a:gd name="connsiteX4" fmla="*/ 1367172 w 2547331"/>
              <a:gd name="connsiteY4" fmla="*/ 0 h 952500"/>
              <a:gd name="connsiteX5" fmla="*/ 414672 w 2547331"/>
              <a:gd name="connsiteY5" fmla="*/ 952500 h 952500"/>
              <a:gd name="connsiteX6" fmla="*/ 2547331 w 2547331"/>
              <a:gd name="connsiteY6" fmla="*/ 95250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7331" h="952500">
                <a:moveTo>
                  <a:pt x="16631" y="0"/>
                </a:moveTo>
                <a:lnTo>
                  <a:pt x="0" y="0"/>
                </a:lnTo>
                <a:lnTo>
                  <a:pt x="0" y="16631"/>
                </a:lnTo>
                <a:close/>
                <a:moveTo>
                  <a:pt x="2547331" y="0"/>
                </a:moveTo>
                <a:lnTo>
                  <a:pt x="1367172" y="0"/>
                </a:lnTo>
                <a:lnTo>
                  <a:pt x="414672" y="952500"/>
                </a:lnTo>
                <a:lnTo>
                  <a:pt x="2547331" y="952500"/>
                </a:lnTo>
                <a:close/>
              </a:path>
            </a:pathLst>
          </a:custGeom>
          <a:solidFill>
            <a:schemeClr val="bg1">
              <a:lumMod val="95000"/>
              <a:alpha val="6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b="0" i="0" dirty="0">
              <a:latin typeface="Source Han Sans CN Regular" panose="020B0500000000000000" pitchFamily="34" charset="-128"/>
            </a:endParaRPr>
          </a:p>
        </p:txBody>
      </p:sp>
      <p:sp>
        <p:nvSpPr>
          <p:cNvPr id="21" name="任意形状 20"/>
          <p:cNvSpPr/>
          <p:nvPr userDrawn="1"/>
        </p:nvSpPr>
        <p:spPr>
          <a:xfrm rot="2700000">
            <a:off x="-667295" y="1020348"/>
            <a:ext cx="4004221" cy="952500"/>
          </a:xfrm>
          <a:custGeom>
            <a:avLst/>
            <a:gdLst>
              <a:gd name="connsiteX0" fmla="*/ 0 w 4004221"/>
              <a:gd name="connsiteY0" fmla="*/ 361852 h 952500"/>
              <a:gd name="connsiteX1" fmla="*/ 361852 w 4004221"/>
              <a:gd name="connsiteY1" fmla="*/ 0 h 952500"/>
              <a:gd name="connsiteX2" fmla="*/ 4004221 w 4004221"/>
              <a:gd name="connsiteY2" fmla="*/ 0 h 952500"/>
              <a:gd name="connsiteX3" fmla="*/ 4004221 w 4004221"/>
              <a:gd name="connsiteY3" fmla="*/ 952500 h 952500"/>
              <a:gd name="connsiteX4" fmla="*/ 590648 w 4004221"/>
              <a:gd name="connsiteY4" fmla="*/ 952500 h 952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4221" h="952500">
                <a:moveTo>
                  <a:pt x="0" y="361852"/>
                </a:moveTo>
                <a:lnTo>
                  <a:pt x="361852" y="0"/>
                </a:lnTo>
                <a:lnTo>
                  <a:pt x="4004221" y="0"/>
                </a:lnTo>
                <a:lnTo>
                  <a:pt x="4004221" y="952500"/>
                </a:lnTo>
                <a:lnTo>
                  <a:pt x="590648" y="952500"/>
                </a:lnTo>
                <a:close/>
              </a:path>
            </a:pathLst>
          </a:custGeom>
          <a:solidFill>
            <a:srgbClr val="336E7B"/>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b="0" i="0" dirty="0">
              <a:latin typeface="Source Han Sans CN Regular" panose="020B0500000000000000" pitchFamily="34" charset="-128"/>
            </a:endParaRPr>
          </a:p>
        </p:txBody>
      </p:sp>
      <p:sp>
        <p:nvSpPr>
          <p:cNvPr id="23" name="任意形状 22"/>
          <p:cNvSpPr/>
          <p:nvPr/>
        </p:nvSpPr>
        <p:spPr>
          <a:xfrm rot="18900000">
            <a:off x="-664828" y="3173719"/>
            <a:ext cx="4001331" cy="952500"/>
          </a:xfrm>
          <a:custGeom>
            <a:avLst/>
            <a:gdLst>
              <a:gd name="connsiteX0" fmla="*/ 4001331 w 4001331"/>
              <a:gd name="connsiteY0" fmla="*/ 0 h 952500"/>
              <a:gd name="connsiteX1" fmla="*/ 4001331 w 4001331"/>
              <a:gd name="connsiteY1" fmla="*/ 952500 h 952500"/>
              <a:gd name="connsiteX2" fmla="*/ 364744 w 4001331"/>
              <a:gd name="connsiteY2" fmla="*/ 952500 h 952500"/>
              <a:gd name="connsiteX3" fmla="*/ 0 w 4001331"/>
              <a:gd name="connsiteY3" fmla="*/ 587756 h 952500"/>
              <a:gd name="connsiteX4" fmla="*/ 587756 w 4001331"/>
              <a:gd name="connsiteY4" fmla="*/ 0 h 952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1331" h="952500">
                <a:moveTo>
                  <a:pt x="4001331" y="0"/>
                </a:moveTo>
                <a:lnTo>
                  <a:pt x="4001331" y="952500"/>
                </a:lnTo>
                <a:lnTo>
                  <a:pt x="364744" y="952500"/>
                </a:lnTo>
                <a:lnTo>
                  <a:pt x="0" y="587756"/>
                </a:lnTo>
                <a:lnTo>
                  <a:pt x="587756" y="0"/>
                </a:lnTo>
                <a:close/>
              </a:path>
            </a:pathLst>
          </a:custGeom>
          <a:solidFill>
            <a:srgbClr val="336E7B"/>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b="0" i="0" dirty="0">
              <a:latin typeface="Source Han Sans CN Regular" panose="020B0500000000000000" pitchFamily="34" charset="-128"/>
            </a:endParaRPr>
          </a:p>
        </p:txBody>
      </p:sp>
      <p:sp>
        <p:nvSpPr>
          <p:cNvPr id="25" name="任意形状 24"/>
          <p:cNvSpPr/>
          <p:nvPr userDrawn="1"/>
        </p:nvSpPr>
        <p:spPr>
          <a:xfrm rot="18900000">
            <a:off x="-379928" y="621357"/>
            <a:ext cx="4057001" cy="952500"/>
          </a:xfrm>
          <a:custGeom>
            <a:avLst/>
            <a:gdLst>
              <a:gd name="connsiteX0" fmla="*/ 3104501 w 4057001"/>
              <a:gd name="connsiteY0" fmla="*/ 0 h 952500"/>
              <a:gd name="connsiteX1" fmla="*/ 4057001 w 4057001"/>
              <a:gd name="connsiteY1" fmla="*/ 952500 h 952500"/>
              <a:gd name="connsiteX2" fmla="*/ 0 w 4057001"/>
              <a:gd name="connsiteY2" fmla="*/ 952500 h 952500"/>
              <a:gd name="connsiteX3" fmla="*/ 0 w 4057001"/>
              <a:gd name="connsiteY3" fmla="*/ 173317 h 952500"/>
              <a:gd name="connsiteX4" fmla="*/ 173317 w 4057001"/>
              <a:gd name="connsiteY4" fmla="*/ 0 h 952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7001" h="952500">
                <a:moveTo>
                  <a:pt x="3104501" y="0"/>
                </a:moveTo>
                <a:lnTo>
                  <a:pt x="4057001" y="952500"/>
                </a:lnTo>
                <a:lnTo>
                  <a:pt x="0" y="952500"/>
                </a:lnTo>
                <a:lnTo>
                  <a:pt x="0" y="173317"/>
                </a:lnTo>
                <a:lnTo>
                  <a:pt x="173317" y="0"/>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b="0" i="0" dirty="0">
              <a:latin typeface="Source Han Sans CN Regular" panose="020B0500000000000000" pitchFamily="34" charset="-128"/>
            </a:endParaRPr>
          </a:p>
        </p:txBody>
      </p:sp>
      <p:sp>
        <p:nvSpPr>
          <p:cNvPr id="18" name="任意形状 17"/>
          <p:cNvSpPr/>
          <p:nvPr userDrawn="1"/>
        </p:nvSpPr>
        <p:spPr>
          <a:xfrm rot="2700000">
            <a:off x="-749117" y="2543605"/>
            <a:ext cx="2815752" cy="952500"/>
          </a:xfrm>
          <a:custGeom>
            <a:avLst/>
            <a:gdLst>
              <a:gd name="connsiteX0" fmla="*/ 0 w 2815752"/>
              <a:gd name="connsiteY0" fmla="*/ 0 h 952500"/>
              <a:gd name="connsiteX1" fmla="*/ 2815752 w 2815752"/>
              <a:gd name="connsiteY1" fmla="*/ 0 h 952500"/>
              <a:gd name="connsiteX2" fmla="*/ 2815752 w 2815752"/>
              <a:gd name="connsiteY2" fmla="*/ 952500 h 952500"/>
              <a:gd name="connsiteX3" fmla="*/ 952500 w 2815752"/>
              <a:gd name="connsiteY3" fmla="*/ 952500 h 952500"/>
            </a:gdLst>
            <a:ahLst/>
            <a:cxnLst>
              <a:cxn ang="0">
                <a:pos x="connsiteX0" y="connsiteY0"/>
              </a:cxn>
              <a:cxn ang="0">
                <a:pos x="connsiteX1" y="connsiteY1"/>
              </a:cxn>
              <a:cxn ang="0">
                <a:pos x="connsiteX2" y="connsiteY2"/>
              </a:cxn>
              <a:cxn ang="0">
                <a:pos x="connsiteX3" y="connsiteY3"/>
              </a:cxn>
            </a:cxnLst>
            <a:rect l="l" t="t" r="r" b="b"/>
            <a:pathLst>
              <a:path w="2815752" h="952500">
                <a:moveTo>
                  <a:pt x="0" y="0"/>
                </a:moveTo>
                <a:lnTo>
                  <a:pt x="2815752" y="0"/>
                </a:lnTo>
                <a:lnTo>
                  <a:pt x="2815752" y="952500"/>
                </a:lnTo>
                <a:lnTo>
                  <a:pt x="952500" y="952500"/>
                </a:lnTo>
                <a:close/>
              </a:path>
            </a:pathLst>
          </a:custGeom>
          <a:solidFill>
            <a:schemeClr val="bg1">
              <a:lumMod val="95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b="0" i="0" dirty="0">
              <a:latin typeface="Source Han Sans CN Regular" panose="020B0500000000000000" pitchFamily="34" charset="-128"/>
            </a:endParaRPr>
          </a:p>
        </p:txBody>
      </p:sp>
      <p:sp>
        <p:nvSpPr>
          <p:cNvPr id="15" name="直角三角形 14"/>
          <p:cNvSpPr/>
          <p:nvPr userDrawn="1"/>
        </p:nvSpPr>
        <p:spPr>
          <a:xfrm rot="2697716">
            <a:off x="8468732" y="3513279"/>
            <a:ext cx="1350539" cy="1350539"/>
          </a:xfrm>
          <a:prstGeom prst="rtTriangle">
            <a:avLst/>
          </a:prstGeom>
          <a:solidFill>
            <a:srgbClr val="336E7B"/>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0" i="0" dirty="0">
              <a:latin typeface="Source Han Sans CN Regular" panose="020B0500000000000000" pitchFamily="34" charset="-128"/>
            </a:endParaRPr>
          </a:p>
        </p:txBody>
      </p:sp>
    </p:spTree>
    <p:extLst>
      <p:ext uri="{BB962C8B-B14F-4D97-AF65-F5344CB8AC3E}">
        <p14:creationId xmlns:p14="http://schemas.microsoft.com/office/powerpoint/2010/main" val="4045284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353535"/>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zh-HK"/>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8" r:id="rId9"/>
    <p:sldLayoutId id="214748366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image" Target="../media/image16.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18.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22.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descr="黑暗中亮着的电脑绘图&#10;&#10;中度可信度描述已自动生成"/>
          <p:cNvPicPr>
            <a:picLocks noChangeAspect="1"/>
          </p:cNvPicPr>
          <p:nvPr/>
        </p:nvPicPr>
        <p:blipFill rotWithShape="1">
          <a:blip r:embed="rId3" cstate="screen">
            <a:alphaModFix amt="68000"/>
            <a:duotone>
              <a:prstClr val="black"/>
              <a:schemeClr val="accent6">
                <a:tint val="45000"/>
                <a:satMod val="400000"/>
              </a:schemeClr>
            </a:duotone>
          </a:blip>
          <a:srcRect/>
          <a:stretch>
            <a:fillRect/>
          </a:stretch>
        </p:blipFill>
        <p:spPr>
          <a:xfrm>
            <a:off x="3162978" y="811874"/>
            <a:ext cx="6345324" cy="3795687"/>
          </a:xfrm>
          <a:prstGeom prst="rect">
            <a:avLst/>
          </a:prstGeom>
        </p:spPr>
      </p:pic>
      <p:sp>
        <p:nvSpPr>
          <p:cNvPr id="9" name="文本框 8"/>
          <p:cNvSpPr txBox="1"/>
          <p:nvPr/>
        </p:nvSpPr>
        <p:spPr>
          <a:xfrm>
            <a:off x="3240950" y="1903601"/>
            <a:ext cx="5130045" cy="923330"/>
          </a:xfrm>
          <a:prstGeom prst="rect">
            <a:avLst/>
          </a:prstGeom>
          <a:noFill/>
        </p:spPr>
        <p:txBody>
          <a:bodyPr wrap="square" rtlCol="0">
            <a:spAutoFit/>
          </a:bodyPr>
          <a:lstStyle/>
          <a:p>
            <a:pPr algn="ctr"/>
            <a:r>
              <a:rPr kumimoji="1" lang="en-US" altLang="zh-CN" sz="5400" b="1" dirty="0" err="1">
                <a:latin typeface="Source Han Sans CN Bold" panose="020B0800000000000000" pitchFamily="34" charset="-128"/>
                <a:ea typeface="Source Han Sans CN Bold" panose="020B0800000000000000" pitchFamily="34" charset="-128"/>
              </a:rPr>
              <a:t>GFNet</a:t>
            </a:r>
            <a:r>
              <a:rPr kumimoji="1" lang="zh-CN" altLang="en-US" sz="5400" b="1" dirty="0">
                <a:latin typeface="Source Han Sans CN Bold" panose="020B0800000000000000" pitchFamily="34" charset="-128"/>
                <a:ea typeface="Source Han Sans CN Bold" panose="020B0800000000000000" pitchFamily="34" charset="-128"/>
              </a:rPr>
              <a:t>算法原理</a:t>
            </a: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3"/>
          <p:cNvSpPr txBox="1">
            <a:spLocks noGrp="1"/>
          </p:cNvSpPr>
          <p:nvPr>
            <p:ph type="title" idx="4294967295"/>
          </p:nvPr>
        </p:nvSpPr>
        <p:spPr>
          <a:xfrm>
            <a:off x="337302" y="131879"/>
            <a:ext cx="62829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3600" dirty="0">
                <a:solidFill>
                  <a:srgbClr val="336E7B"/>
                </a:solidFill>
              </a:rPr>
              <a:t>PPO</a:t>
            </a:r>
            <a:r>
              <a:rPr lang="zh-CN" altLang="en-US" sz="3600" dirty="0">
                <a:solidFill>
                  <a:srgbClr val="336E7B"/>
                </a:solidFill>
              </a:rPr>
              <a:t>算法</a:t>
            </a:r>
            <a:endParaRPr sz="3600" dirty="0">
              <a:solidFill>
                <a:srgbClr val="336E7B"/>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1600"/>
              </a:spcAft>
              <a:buNone/>
            </a:pPr>
            <a:endParaRPr sz="3600" dirty="0">
              <a:solidFill>
                <a:schemeClr val="dk1"/>
              </a:solidFill>
            </a:endParaRPr>
          </a:p>
        </p:txBody>
      </p:sp>
      <p:pic>
        <p:nvPicPr>
          <p:cNvPr id="3" name="图片 2">
            <a:extLst>
              <a:ext uri="{FF2B5EF4-FFF2-40B4-BE49-F238E27FC236}">
                <a16:creationId xmlns:a16="http://schemas.microsoft.com/office/drawing/2014/main" id="{C6F2BE04-63C7-DE19-1CDF-B30BCEC51470}"/>
              </a:ext>
            </a:extLst>
          </p:cNvPr>
          <p:cNvPicPr>
            <a:picLocks noChangeAspect="1"/>
          </p:cNvPicPr>
          <p:nvPr/>
        </p:nvPicPr>
        <p:blipFill>
          <a:blip r:embed="rId3"/>
          <a:stretch>
            <a:fillRect/>
          </a:stretch>
        </p:blipFill>
        <p:spPr>
          <a:xfrm>
            <a:off x="737739" y="896184"/>
            <a:ext cx="7363083" cy="854644"/>
          </a:xfrm>
          <a:prstGeom prst="rect">
            <a:avLst/>
          </a:prstGeom>
        </p:spPr>
      </p:pic>
      <p:grpSp>
        <p:nvGrpSpPr>
          <p:cNvPr id="8" name="组合 7">
            <a:extLst>
              <a:ext uri="{FF2B5EF4-FFF2-40B4-BE49-F238E27FC236}">
                <a16:creationId xmlns:a16="http://schemas.microsoft.com/office/drawing/2014/main" id="{13DD5BEC-6B59-7EDA-AA98-8B7FAA989BE3}"/>
              </a:ext>
            </a:extLst>
          </p:cNvPr>
          <p:cNvGrpSpPr/>
          <p:nvPr/>
        </p:nvGrpSpPr>
        <p:grpSpPr>
          <a:xfrm>
            <a:off x="1129424" y="2552194"/>
            <a:ext cx="3536549" cy="344876"/>
            <a:chOff x="737739" y="2181063"/>
            <a:chExt cx="3536549" cy="344876"/>
          </a:xfrm>
        </p:grpSpPr>
        <p:pic>
          <p:nvPicPr>
            <p:cNvPr id="5" name="图片 4">
              <a:extLst>
                <a:ext uri="{FF2B5EF4-FFF2-40B4-BE49-F238E27FC236}">
                  <a16:creationId xmlns:a16="http://schemas.microsoft.com/office/drawing/2014/main" id="{1BC2AEAC-0AB0-1B89-F705-0203767A06AE}"/>
                </a:ext>
              </a:extLst>
            </p:cNvPr>
            <p:cNvPicPr>
              <a:picLocks noChangeAspect="1"/>
            </p:cNvPicPr>
            <p:nvPr/>
          </p:nvPicPr>
          <p:blipFill>
            <a:blip r:embed="rId4"/>
            <a:stretch>
              <a:fillRect/>
            </a:stretch>
          </p:blipFill>
          <p:spPr>
            <a:xfrm>
              <a:off x="737739" y="2190698"/>
              <a:ext cx="714582" cy="324436"/>
            </a:xfrm>
            <a:prstGeom prst="rect">
              <a:avLst/>
            </a:prstGeom>
          </p:spPr>
        </p:pic>
        <p:pic>
          <p:nvPicPr>
            <p:cNvPr id="7" name="图片 6">
              <a:extLst>
                <a:ext uri="{FF2B5EF4-FFF2-40B4-BE49-F238E27FC236}">
                  <a16:creationId xmlns:a16="http://schemas.microsoft.com/office/drawing/2014/main" id="{3732F37F-B326-D89A-E0CC-11D0E55F3BFC}"/>
                </a:ext>
              </a:extLst>
            </p:cNvPr>
            <p:cNvPicPr>
              <a:picLocks noChangeAspect="1"/>
            </p:cNvPicPr>
            <p:nvPr/>
          </p:nvPicPr>
          <p:blipFill>
            <a:blip r:embed="rId5"/>
            <a:stretch>
              <a:fillRect/>
            </a:stretch>
          </p:blipFill>
          <p:spPr>
            <a:xfrm>
              <a:off x="1571319" y="2181063"/>
              <a:ext cx="2702969" cy="344876"/>
            </a:xfrm>
            <a:prstGeom prst="rect">
              <a:avLst/>
            </a:prstGeom>
          </p:spPr>
        </p:pic>
      </p:grpSp>
      <p:pic>
        <p:nvPicPr>
          <p:cNvPr id="10" name="图片 9">
            <a:extLst>
              <a:ext uri="{FF2B5EF4-FFF2-40B4-BE49-F238E27FC236}">
                <a16:creationId xmlns:a16="http://schemas.microsoft.com/office/drawing/2014/main" id="{9FC7F34C-58D4-4521-E86C-435793C453EE}"/>
              </a:ext>
            </a:extLst>
          </p:cNvPr>
          <p:cNvPicPr>
            <a:picLocks noChangeAspect="1"/>
          </p:cNvPicPr>
          <p:nvPr/>
        </p:nvPicPr>
        <p:blipFill rotWithShape="1">
          <a:blip r:embed="rId6"/>
          <a:srcRect/>
          <a:stretch/>
        </p:blipFill>
        <p:spPr>
          <a:xfrm>
            <a:off x="1116745" y="3422604"/>
            <a:ext cx="3522921" cy="285467"/>
          </a:xfrm>
          <a:prstGeom prst="rect">
            <a:avLst/>
          </a:prstGeom>
        </p:spPr>
      </p:pic>
      <p:pic>
        <p:nvPicPr>
          <p:cNvPr id="12" name="图片 11">
            <a:extLst>
              <a:ext uri="{FF2B5EF4-FFF2-40B4-BE49-F238E27FC236}">
                <a16:creationId xmlns:a16="http://schemas.microsoft.com/office/drawing/2014/main" id="{08672F83-2C88-113A-E886-76E1E0F6F670}"/>
              </a:ext>
            </a:extLst>
          </p:cNvPr>
          <p:cNvPicPr>
            <a:picLocks noChangeAspect="1"/>
          </p:cNvPicPr>
          <p:nvPr/>
        </p:nvPicPr>
        <p:blipFill>
          <a:blip r:embed="rId7"/>
          <a:stretch>
            <a:fillRect/>
          </a:stretch>
        </p:blipFill>
        <p:spPr>
          <a:xfrm>
            <a:off x="5367070" y="1927382"/>
            <a:ext cx="3054622" cy="2661224"/>
          </a:xfrm>
          <a:prstGeom prst="rect">
            <a:avLst/>
          </a:prstGeom>
        </p:spPr>
      </p:pic>
    </p:spTree>
    <p:extLst>
      <p:ext uri="{BB962C8B-B14F-4D97-AF65-F5344CB8AC3E}">
        <p14:creationId xmlns:p14="http://schemas.microsoft.com/office/powerpoint/2010/main" val="3830278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535775" y="187714"/>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zh-HK" sz="3600" dirty="0">
                <a:solidFill>
                  <a:srgbClr val="336E7B"/>
                </a:solidFill>
              </a:rPr>
              <a:t>Abstract</a:t>
            </a:r>
            <a:endParaRPr sz="2400" dirty="0">
              <a:solidFill>
                <a:srgbClr val="336E7B"/>
              </a:solidFill>
            </a:endParaRPr>
          </a:p>
        </p:txBody>
      </p:sp>
      <p:sp>
        <p:nvSpPr>
          <p:cNvPr id="79" name="Google Shape;79;p14"/>
          <p:cNvSpPr txBox="1">
            <a:spLocks noGrp="1"/>
          </p:cNvSpPr>
          <p:nvPr>
            <p:ph type="title" idx="4294967295"/>
          </p:nvPr>
        </p:nvSpPr>
        <p:spPr>
          <a:xfrm>
            <a:off x="535775" y="933669"/>
            <a:ext cx="3075582" cy="3067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zh-HK" sz="1700" dirty="0">
                <a:latin typeface="Lato"/>
                <a:ea typeface="Lato"/>
                <a:cs typeface="Lato"/>
                <a:sym typeface="Lato"/>
              </a:rPr>
              <a:t>通常高分辨率图像对于CNN来说会有较高的准确性，但它同样也带来了较高的计算成本与空间冗余。从事实中可以得知对于一张图片来说并不是所有的部分都对最后的</a:t>
            </a:r>
            <a:r>
              <a:rPr lang="zh-HK" sz="1700" dirty="0">
                <a:effectLst>
                  <a:outerShdw blurRad="38100" dist="38100" dir="2700000" algn="tl">
                    <a:srgbClr val="000000">
                      <a:alpha val="43137"/>
                    </a:srgbClr>
                  </a:outerShdw>
                </a:effectLst>
                <a:latin typeface="Lato"/>
                <a:ea typeface="Lato"/>
                <a:cs typeface="Lato"/>
                <a:sym typeface="Lato"/>
              </a:rPr>
              <a:t>分类</a:t>
            </a:r>
            <a:r>
              <a:rPr lang="zh-HK" sz="1700" dirty="0">
                <a:latin typeface="Lato"/>
                <a:ea typeface="Lato"/>
                <a:cs typeface="Lato"/>
                <a:sym typeface="Lato"/>
              </a:rPr>
              <a:t>结果相关。</a:t>
            </a:r>
            <a:r>
              <a:rPr lang="zh-CN" altLang="en-US" sz="1700" dirty="0">
                <a:latin typeface="Lato"/>
                <a:ea typeface="Lato"/>
                <a:cs typeface="Lato"/>
                <a:sym typeface="Lato"/>
              </a:rPr>
              <a:t>作者</a:t>
            </a:r>
            <a:r>
              <a:rPr lang="zh-HK" sz="1700" dirty="0">
                <a:latin typeface="Lato"/>
                <a:ea typeface="Lato"/>
                <a:cs typeface="Lato"/>
                <a:sym typeface="Lato"/>
              </a:rPr>
              <a:t>通过处理一系列相对较小的输入提出了一种全新的结构，这些较小的输入是由策略性地通过强化学习的方式从原始图片当中得出，一旦模型对于预测具有足够的自信，就可以终止该自适应推理。</a:t>
            </a:r>
            <a:endParaRPr sz="1700" dirty="0">
              <a:latin typeface="Lato"/>
              <a:ea typeface="Lato"/>
              <a:cs typeface="Lato"/>
              <a:sym typeface="Lato"/>
            </a:endParaRPr>
          </a:p>
        </p:txBody>
      </p:sp>
      <p:pic>
        <p:nvPicPr>
          <p:cNvPr id="3" name="图片 2">
            <a:extLst>
              <a:ext uri="{FF2B5EF4-FFF2-40B4-BE49-F238E27FC236}">
                <a16:creationId xmlns:a16="http://schemas.microsoft.com/office/drawing/2014/main" id="{8ADCD88E-ADFF-608D-F45C-FCEA6500436D}"/>
              </a:ext>
            </a:extLst>
          </p:cNvPr>
          <p:cNvPicPr>
            <a:picLocks noChangeAspect="1"/>
          </p:cNvPicPr>
          <p:nvPr/>
        </p:nvPicPr>
        <p:blipFill rotWithShape="1">
          <a:blip r:embed="rId3"/>
          <a:srcRect l="7576"/>
          <a:stretch/>
        </p:blipFill>
        <p:spPr>
          <a:xfrm>
            <a:off x="3742661" y="955714"/>
            <a:ext cx="4974171" cy="406660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p:cNvSpPr txBox="1">
            <a:spLocks noGrp="1"/>
          </p:cNvSpPr>
          <p:nvPr>
            <p:ph type="title" idx="4294967295"/>
          </p:nvPr>
        </p:nvSpPr>
        <p:spPr>
          <a:xfrm>
            <a:off x="160091" y="117916"/>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zh-HK" sz="3600" dirty="0">
                <a:solidFill>
                  <a:srgbClr val="336E7B"/>
                </a:solidFill>
              </a:rPr>
              <a:t>Overview</a:t>
            </a:r>
            <a:endParaRPr sz="3600" dirty="0">
              <a:solidFill>
                <a:srgbClr val="336E7B"/>
              </a:solidFill>
            </a:endParaRPr>
          </a:p>
          <a:p>
            <a:pPr marL="0" lvl="0" indent="0" algn="l" rtl="0">
              <a:spcBef>
                <a:spcPts val="1600"/>
              </a:spcBef>
              <a:spcAft>
                <a:spcPts val="0"/>
              </a:spcAft>
              <a:buClr>
                <a:schemeClr val="dk2"/>
              </a:buClr>
              <a:buSzPts val="1100"/>
              <a:buFont typeface="Arial"/>
              <a:buNone/>
            </a:pPr>
            <a:endParaRPr sz="3600" dirty="0">
              <a:solidFill>
                <a:schemeClr val="dk1"/>
              </a:solidFill>
            </a:endParaRPr>
          </a:p>
          <a:p>
            <a:pPr marL="0" lvl="0" indent="0" algn="l" rtl="0">
              <a:spcBef>
                <a:spcPts val="1600"/>
              </a:spcBef>
              <a:spcAft>
                <a:spcPts val="1600"/>
              </a:spcAft>
              <a:buNone/>
            </a:pPr>
            <a:endParaRPr sz="3600" dirty="0">
              <a:solidFill>
                <a:schemeClr val="dk1"/>
              </a:solidFill>
            </a:endParaRPr>
          </a:p>
        </p:txBody>
      </p:sp>
      <p:pic>
        <p:nvPicPr>
          <p:cNvPr id="98" name="Google Shape;98;p17"/>
          <p:cNvPicPr preferRelativeResize="0"/>
          <p:nvPr/>
        </p:nvPicPr>
        <p:blipFill rotWithShape="1">
          <a:blip r:embed="rId3">
            <a:alphaModFix/>
          </a:blip>
          <a:srcRect l="2864" r="5822"/>
          <a:stretch/>
        </p:blipFill>
        <p:spPr>
          <a:xfrm>
            <a:off x="160091" y="885916"/>
            <a:ext cx="6337004" cy="2920337"/>
          </a:xfrm>
          <a:prstGeom prst="rect">
            <a:avLst/>
          </a:prstGeom>
          <a:noFill/>
          <a:ln>
            <a:noFill/>
          </a:ln>
        </p:spPr>
      </p:pic>
      <p:pic>
        <p:nvPicPr>
          <p:cNvPr id="2" name="Google Shape;105;p18">
            <a:extLst>
              <a:ext uri="{FF2B5EF4-FFF2-40B4-BE49-F238E27FC236}">
                <a16:creationId xmlns:a16="http://schemas.microsoft.com/office/drawing/2014/main" id="{37B4A3D0-694D-C102-D47D-F8D7F60F588B}"/>
              </a:ext>
            </a:extLst>
          </p:cNvPr>
          <p:cNvPicPr preferRelativeResize="0"/>
          <p:nvPr/>
        </p:nvPicPr>
        <p:blipFill rotWithShape="1">
          <a:blip r:embed="rId4">
            <a:alphaModFix/>
          </a:blip>
          <a:srcRect r="5064" b="18285"/>
          <a:stretch/>
        </p:blipFill>
        <p:spPr>
          <a:xfrm>
            <a:off x="6488802" y="195151"/>
            <a:ext cx="2495107" cy="3262574"/>
          </a:xfrm>
          <a:prstGeom prst="rect">
            <a:avLst/>
          </a:prstGeom>
          <a:noFill/>
          <a:ln>
            <a:noFill/>
          </a:ln>
        </p:spPr>
      </p:pic>
      <p:pic>
        <p:nvPicPr>
          <p:cNvPr id="4" name="图片 3">
            <a:extLst>
              <a:ext uri="{FF2B5EF4-FFF2-40B4-BE49-F238E27FC236}">
                <a16:creationId xmlns:a16="http://schemas.microsoft.com/office/drawing/2014/main" id="{C761D933-382E-A3E3-22DC-DCD0E1DEF09D}"/>
              </a:ext>
            </a:extLst>
          </p:cNvPr>
          <p:cNvPicPr>
            <a:picLocks noChangeAspect="1"/>
          </p:cNvPicPr>
          <p:nvPr/>
        </p:nvPicPr>
        <p:blipFill>
          <a:blip r:embed="rId5"/>
          <a:stretch>
            <a:fillRect/>
          </a:stretch>
        </p:blipFill>
        <p:spPr>
          <a:xfrm>
            <a:off x="0" y="4242522"/>
            <a:ext cx="1886213" cy="447737"/>
          </a:xfrm>
          <a:prstGeom prst="rect">
            <a:avLst/>
          </a:prstGeom>
        </p:spPr>
      </p:pic>
      <p:pic>
        <p:nvPicPr>
          <p:cNvPr id="6" name="图片 5">
            <a:extLst>
              <a:ext uri="{FF2B5EF4-FFF2-40B4-BE49-F238E27FC236}">
                <a16:creationId xmlns:a16="http://schemas.microsoft.com/office/drawing/2014/main" id="{ECFA3E8E-289B-FA1F-C2D4-620D070868D6}"/>
              </a:ext>
            </a:extLst>
          </p:cNvPr>
          <p:cNvPicPr>
            <a:picLocks noChangeAspect="1"/>
          </p:cNvPicPr>
          <p:nvPr/>
        </p:nvPicPr>
        <p:blipFill>
          <a:blip r:embed="rId6"/>
          <a:stretch>
            <a:fillRect/>
          </a:stretch>
        </p:blipFill>
        <p:spPr>
          <a:xfrm>
            <a:off x="2034294" y="4087160"/>
            <a:ext cx="4221796" cy="720569"/>
          </a:xfrm>
          <a:prstGeom prst="rect">
            <a:avLst/>
          </a:prstGeom>
        </p:spPr>
      </p:pic>
      <p:pic>
        <p:nvPicPr>
          <p:cNvPr id="8" name="图片 7">
            <a:extLst>
              <a:ext uri="{FF2B5EF4-FFF2-40B4-BE49-F238E27FC236}">
                <a16:creationId xmlns:a16="http://schemas.microsoft.com/office/drawing/2014/main" id="{3476D56E-01D1-4C11-EF65-D1894C0DBD3E}"/>
              </a:ext>
            </a:extLst>
          </p:cNvPr>
          <p:cNvPicPr>
            <a:picLocks noChangeAspect="1"/>
          </p:cNvPicPr>
          <p:nvPr/>
        </p:nvPicPr>
        <p:blipFill>
          <a:blip r:embed="rId7"/>
          <a:stretch>
            <a:fillRect/>
          </a:stretch>
        </p:blipFill>
        <p:spPr>
          <a:xfrm>
            <a:off x="6643387" y="3541850"/>
            <a:ext cx="2067213" cy="457264"/>
          </a:xfrm>
          <a:prstGeom prst="rect">
            <a:avLst/>
          </a:prstGeom>
        </p:spPr>
      </p:pic>
      <p:pic>
        <p:nvPicPr>
          <p:cNvPr id="10" name="图片 9">
            <a:extLst>
              <a:ext uri="{FF2B5EF4-FFF2-40B4-BE49-F238E27FC236}">
                <a16:creationId xmlns:a16="http://schemas.microsoft.com/office/drawing/2014/main" id="{E39CC9BF-316F-BEF3-7BB0-13BB580540A0}"/>
              </a:ext>
            </a:extLst>
          </p:cNvPr>
          <p:cNvPicPr>
            <a:picLocks noChangeAspect="1"/>
          </p:cNvPicPr>
          <p:nvPr/>
        </p:nvPicPr>
        <p:blipFill rotWithShape="1">
          <a:blip r:embed="rId8"/>
          <a:srcRect t="-12069" r="5461" b="1"/>
          <a:stretch/>
        </p:blipFill>
        <p:spPr>
          <a:xfrm>
            <a:off x="6721801" y="3930097"/>
            <a:ext cx="2067213" cy="425093"/>
          </a:xfrm>
          <a:prstGeom prst="rect">
            <a:avLst/>
          </a:prstGeom>
        </p:spPr>
      </p:pic>
      <p:pic>
        <p:nvPicPr>
          <p:cNvPr id="12" name="图片 11">
            <a:extLst>
              <a:ext uri="{FF2B5EF4-FFF2-40B4-BE49-F238E27FC236}">
                <a16:creationId xmlns:a16="http://schemas.microsoft.com/office/drawing/2014/main" id="{4CF113DD-629C-5C6B-2895-7E09BF85C40C}"/>
              </a:ext>
            </a:extLst>
          </p:cNvPr>
          <p:cNvPicPr>
            <a:picLocks noChangeAspect="1"/>
          </p:cNvPicPr>
          <p:nvPr/>
        </p:nvPicPr>
        <p:blipFill>
          <a:blip r:embed="rId9"/>
          <a:stretch>
            <a:fillRect/>
          </a:stretch>
        </p:blipFill>
        <p:spPr>
          <a:xfrm>
            <a:off x="6721801" y="4355190"/>
            <a:ext cx="2105319" cy="57158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9"/>
          <p:cNvSpPr txBox="1">
            <a:spLocks noGrp="1"/>
          </p:cNvSpPr>
          <p:nvPr>
            <p:ph type="title" idx="4294967295"/>
          </p:nvPr>
        </p:nvSpPr>
        <p:spPr>
          <a:xfrm>
            <a:off x="174269" y="91348"/>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sz="3600" dirty="0">
                <a:solidFill>
                  <a:srgbClr val="336E7B"/>
                </a:solidFill>
              </a:rPr>
              <a:t>GRU</a:t>
            </a:r>
            <a:endParaRPr sz="3600" dirty="0">
              <a:solidFill>
                <a:srgbClr val="336E7B"/>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1600"/>
              </a:spcAft>
              <a:buNone/>
            </a:pPr>
            <a:endParaRPr sz="3600" dirty="0">
              <a:solidFill>
                <a:schemeClr val="dk1"/>
              </a:solidFill>
            </a:endParaRPr>
          </a:p>
        </p:txBody>
      </p:sp>
      <p:pic>
        <p:nvPicPr>
          <p:cNvPr id="13" name="图片 12">
            <a:extLst>
              <a:ext uri="{FF2B5EF4-FFF2-40B4-BE49-F238E27FC236}">
                <a16:creationId xmlns:a16="http://schemas.microsoft.com/office/drawing/2014/main" id="{F36B477B-23ED-F141-ECE8-749869803143}"/>
              </a:ext>
            </a:extLst>
          </p:cNvPr>
          <p:cNvPicPr>
            <a:picLocks noChangeAspect="1"/>
          </p:cNvPicPr>
          <p:nvPr/>
        </p:nvPicPr>
        <p:blipFill>
          <a:blip r:embed="rId3"/>
          <a:stretch>
            <a:fillRect/>
          </a:stretch>
        </p:blipFill>
        <p:spPr>
          <a:xfrm>
            <a:off x="805170" y="760351"/>
            <a:ext cx="7533660" cy="423509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9"/>
          <p:cNvSpPr txBox="1">
            <a:spLocks noGrp="1"/>
          </p:cNvSpPr>
          <p:nvPr>
            <p:ph type="title" idx="4294967295"/>
          </p:nvPr>
        </p:nvSpPr>
        <p:spPr>
          <a:xfrm>
            <a:off x="174269" y="91348"/>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3600" dirty="0">
                <a:solidFill>
                  <a:srgbClr val="336E7B"/>
                </a:solidFill>
              </a:rPr>
              <a:t>交叉熵损失函数</a:t>
            </a:r>
            <a:endParaRPr sz="3600" dirty="0">
              <a:solidFill>
                <a:srgbClr val="336E7B"/>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1600"/>
              </a:spcAft>
              <a:buNone/>
            </a:pPr>
            <a:endParaRPr sz="3600" dirty="0">
              <a:solidFill>
                <a:schemeClr val="dk1"/>
              </a:solidFill>
            </a:endParaRPr>
          </a:p>
        </p:txBody>
      </p:sp>
      <p:pic>
        <p:nvPicPr>
          <p:cNvPr id="3" name="图片 2">
            <a:extLst>
              <a:ext uri="{FF2B5EF4-FFF2-40B4-BE49-F238E27FC236}">
                <a16:creationId xmlns:a16="http://schemas.microsoft.com/office/drawing/2014/main" id="{2C08EF29-9098-5BEF-849B-F9896E4611EF}"/>
              </a:ext>
            </a:extLst>
          </p:cNvPr>
          <p:cNvPicPr>
            <a:picLocks noChangeAspect="1"/>
          </p:cNvPicPr>
          <p:nvPr/>
        </p:nvPicPr>
        <p:blipFill rotWithShape="1">
          <a:blip r:embed="rId3"/>
          <a:srcRect r="16570"/>
          <a:stretch/>
        </p:blipFill>
        <p:spPr>
          <a:xfrm>
            <a:off x="358461" y="965230"/>
            <a:ext cx="3829718" cy="1336225"/>
          </a:xfrm>
          <a:prstGeom prst="rect">
            <a:avLst/>
          </a:prstGeom>
        </p:spPr>
      </p:pic>
      <p:pic>
        <p:nvPicPr>
          <p:cNvPr id="7" name="图片 6">
            <a:extLst>
              <a:ext uri="{FF2B5EF4-FFF2-40B4-BE49-F238E27FC236}">
                <a16:creationId xmlns:a16="http://schemas.microsoft.com/office/drawing/2014/main" id="{AD85B463-C1E5-9D83-1E94-CBB351F9ED41}"/>
              </a:ext>
            </a:extLst>
          </p:cNvPr>
          <p:cNvPicPr>
            <a:picLocks noChangeAspect="1"/>
          </p:cNvPicPr>
          <p:nvPr/>
        </p:nvPicPr>
        <p:blipFill>
          <a:blip r:embed="rId4"/>
          <a:stretch>
            <a:fillRect/>
          </a:stretch>
        </p:blipFill>
        <p:spPr>
          <a:xfrm>
            <a:off x="4572000" y="949906"/>
            <a:ext cx="4057596" cy="1340037"/>
          </a:xfrm>
          <a:prstGeom prst="rect">
            <a:avLst/>
          </a:prstGeom>
        </p:spPr>
      </p:pic>
      <p:pic>
        <p:nvPicPr>
          <p:cNvPr id="9" name="图片 8">
            <a:extLst>
              <a:ext uri="{FF2B5EF4-FFF2-40B4-BE49-F238E27FC236}">
                <a16:creationId xmlns:a16="http://schemas.microsoft.com/office/drawing/2014/main" id="{A43DDA2E-43AA-0183-8CEF-E95C0B3C171D}"/>
              </a:ext>
            </a:extLst>
          </p:cNvPr>
          <p:cNvPicPr>
            <a:picLocks noChangeAspect="1"/>
          </p:cNvPicPr>
          <p:nvPr/>
        </p:nvPicPr>
        <p:blipFill>
          <a:blip r:embed="rId5"/>
          <a:stretch>
            <a:fillRect/>
          </a:stretch>
        </p:blipFill>
        <p:spPr>
          <a:xfrm>
            <a:off x="1961476" y="2830532"/>
            <a:ext cx="4639322" cy="847843"/>
          </a:xfrm>
          <a:prstGeom prst="rect">
            <a:avLst/>
          </a:prstGeom>
        </p:spPr>
      </p:pic>
      <p:pic>
        <p:nvPicPr>
          <p:cNvPr id="11" name="图片 10">
            <a:extLst>
              <a:ext uri="{FF2B5EF4-FFF2-40B4-BE49-F238E27FC236}">
                <a16:creationId xmlns:a16="http://schemas.microsoft.com/office/drawing/2014/main" id="{26DA6F5F-157B-4CCC-7D8F-F059ADC4A5F9}"/>
              </a:ext>
            </a:extLst>
          </p:cNvPr>
          <p:cNvPicPr>
            <a:picLocks noChangeAspect="1"/>
          </p:cNvPicPr>
          <p:nvPr/>
        </p:nvPicPr>
        <p:blipFill>
          <a:blip r:embed="rId6"/>
          <a:stretch>
            <a:fillRect/>
          </a:stretch>
        </p:blipFill>
        <p:spPr>
          <a:xfrm>
            <a:off x="974162" y="3689887"/>
            <a:ext cx="7011378" cy="1362265"/>
          </a:xfrm>
          <a:prstGeom prst="rect">
            <a:avLst/>
          </a:prstGeom>
        </p:spPr>
      </p:pic>
    </p:spTree>
    <p:extLst>
      <p:ext uri="{BB962C8B-B14F-4D97-AF65-F5344CB8AC3E}">
        <p14:creationId xmlns:p14="http://schemas.microsoft.com/office/powerpoint/2010/main" val="1972631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1"/>
          <p:cNvSpPr txBox="1">
            <a:spLocks noGrp="1"/>
          </p:cNvSpPr>
          <p:nvPr>
            <p:ph type="title" idx="4294967295"/>
          </p:nvPr>
        </p:nvSpPr>
        <p:spPr>
          <a:xfrm>
            <a:off x="252240" y="116114"/>
            <a:ext cx="4213434"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HK" sz="3600" dirty="0">
                <a:solidFill>
                  <a:srgbClr val="336E7B"/>
                </a:solidFill>
              </a:rPr>
              <a:t>Regularizing</a:t>
            </a:r>
            <a:r>
              <a:rPr lang="en-US" altLang="zh-HK" sz="3600" dirty="0">
                <a:solidFill>
                  <a:srgbClr val="336E7B"/>
                </a:solidFill>
              </a:rPr>
              <a:t> </a:t>
            </a:r>
            <a:r>
              <a:rPr lang="en-US" altLang="zh-CN" sz="3600" dirty="0">
                <a:solidFill>
                  <a:srgbClr val="336E7B"/>
                </a:solidFill>
              </a:rPr>
              <a:t>Loss</a:t>
            </a:r>
            <a:r>
              <a:rPr lang="zh-HK" sz="3600" dirty="0">
                <a:solidFill>
                  <a:srgbClr val="336E7B"/>
                </a:solidFill>
              </a:rPr>
              <a:t> </a:t>
            </a:r>
            <a:endParaRPr sz="3600" dirty="0">
              <a:solidFill>
                <a:srgbClr val="336E7B"/>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1600"/>
              </a:spcAft>
              <a:buNone/>
            </a:pPr>
            <a:endParaRPr sz="3600" dirty="0">
              <a:solidFill>
                <a:schemeClr val="dk1"/>
              </a:solidFill>
            </a:endParaRPr>
          </a:p>
        </p:txBody>
      </p:sp>
      <p:pic>
        <p:nvPicPr>
          <p:cNvPr id="124" name="Google Shape;124;p21"/>
          <p:cNvPicPr preferRelativeResize="0"/>
          <p:nvPr/>
        </p:nvPicPr>
        <p:blipFill>
          <a:blip r:embed="rId3">
            <a:alphaModFix/>
          </a:blip>
          <a:stretch>
            <a:fillRect/>
          </a:stretch>
        </p:blipFill>
        <p:spPr>
          <a:xfrm>
            <a:off x="1763062" y="4029551"/>
            <a:ext cx="7380938" cy="768000"/>
          </a:xfrm>
          <a:prstGeom prst="rect">
            <a:avLst/>
          </a:prstGeom>
          <a:noFill/>
          <a:ln>
            <a:noFill/>
          </a:ln>
        </p:spPr>
      </p:pic>
      <p:pic>
        <p:nvPicPr>
          <p:cNvPr id="2" name="图片 1">
            <a:extLst>
              <a:ext uri="{FF2B5EF4-FFF2-40B4-BE49-F238E27FC236}">
                <a16:creationId xmlns:a16="http://schemas.microsoft.com/office/drawing/2014/main" id="{76BEE6CE-B07F-D3B1-6EE3-4489913BAEE7}"/>
              </a:ext>
            </a:extLst>
          </p:cNvPr>
          <p:cNvPicPr>
            <a:picLocks noChangeAspect="1"/>
          </p:cNvPicPr>
          <p:nvPr/>
        </p:nvPicPr>
        <p:blipFill>
          <a:blip r:embed="rId4"/>
          <a:stretch>
            <a:fillRect/>
          </a:stretch>
        </p:blipFill>
        <p:spPr>
          <a:xfrm>
            <a:off x="4012019" y="2096548"/>
            <a:ext cx="4221796" cy="720569"/>
          </a:xfrm>
          <a:prstGeom prst="rect">
            <a:avLst/>
          </a:prstGeom>
        </p:spPr>
      </p:pic>
      <p:sp>
        <p:nvSpPr>
          <p:cNvPr id="3" name="箭头: 下 2">
            <a:extLst>
              <a:ext uri="{FF2B5EF4-FFF2-40B4-BE49-F238E27FC236}">
                <a16:creationId xmlns:a16="http://schemas.microsoft.com/office/drawing/2014/main" id="{4A9DE660-7524-6574-2869-7C42B6FC5357}"/>
              </a:ext>
            </a:extLst>
          </p:cNvPr>
          <p:cNvSpPr/>
          <p:nvPr/>
        </p:nvSpPr>
        <p:spPr>
          <a:xfrm>
            <a:off x="5762848" y="3175811"/>
            <a:ext cx="482010" cy="601787"/>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E2526B8A-B110-9DEE-5D02-88E31D4DB8C6}"/>
              </a:ext>
            </a:extLst>
          </p:cNvPr>
          <p:cNvPicPr>
            <a:picLocks noChangeAspect="1"/>
          </p:cNvPicPr>
          <p:nvPr/>
        </p:nvPicPr>
        <p:blipFill>
          <a:blip r:embed="rId5"/>
          <a:stretch>
            <a:fillRect/>
          </a:stretch>
        </p:blipFill>
        <p:spPr>
          <a:xfrm>
            <a:off x="599974" y="884114"/>
            <a:ext cx="2781180" cy="301657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1"/>
          <p:cNvSpPr txBox="1">
            <a:spLocks noGrp="1"/>
          </p:cNvSpPr>
          <p:nvPr>
            <p:ph type="title" idx="4294967295"/>
          </p:nvPr>
        </p:nvSpPr>
        <p:spPr>
          <a:xfrm>
            <a:off x="252240" y="116114"/>
            <a:ext cx="6339946"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3600" dirty="0">
                <a:solidFill>
                  <a:srgbClr val="336E7B"/>
                </a:solidFill>
              </a:rPr>
              <a:t>Contrastive reward function</a:t>
            </a:r>
            <a:endParaRPr sz="3600" dirty="0">
              <a:solidFill>
                <a:srgbClr val="336E7B"/>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1600"/>
              </a:spcAft>
              <a:buNone/>
            </a:pPr>
            <a:endParaRPr sz="3600" dirty="0">
              <a:solidFill>
                <a:schemeClr val="dk1"/>
              </a:solidFill>
            </a:endParaRPr>
          </a:p>
        </p:txBody>
      </p:sp>
      <p:sp>
        <p:nvSpPr>
          <p:cNvPr id="3" name="箭头: 下 2">
            <a:extLst>
              <a:ext uri="{FF2B5EF4-FFF2-40B4-BE49-F238E27FC236}">
                <a16:creationId xmlns:a16="http://schemas.microsoft.com/office/drawing/2014/main" id="{4A9DE660-7524-6574-2869-7C42B6FC5357}"/>
              </a:ext>
            </a:extLst>
          </p:cNvPr>
          <p:cNvSpPr/>
          <p:nvPr/>
        </p:nvSpPr>
        <p:spPr>
          <a:xfrm>
            <a:off x="5762848" y="3175811"/>
            <a:ext cx="482010" cy="601787"/>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62D227CA-A599-26A3-E241-0CB39FB74511}"/>
              </a:ext>
            </a:extLst>
          </p:cNvPr>
          <p:cNvPicPr>
            <a:picLocks noChangeAspect="1"/>
          </p:cNvPicPr>
          <p:nvPr/>
        </p:nvPicPr>
        <p:blipFill>
          <a:blip r:embed="rId3"/>
          <a:stretch>
            <a:fillRect/>
          </a:stretch>
        </p:blipFill>
        <p:spPr>
          <a:xfrm>
            <a:off x="252240" y="784962"/>
            <a:ext cx="2762433" cy="2992636"/>
          </a:xfrm>
          <a:prstGeom prst="rect">
            <a:avLst/>
          </a:prstGeom>
        </p:spPr>
      </p:pic>
      <p:pic>
        <p:nvPicPr>
          <p:cNvPr id="8" name="图片 7">
            <a:extLst>
              <a:ext uri="{FF2B5EF4-FFF2-40B4-BE49-F238E27FC236}">
                <a16:creationId xmlns:a16="http://schemas.microsoft.com/office/drawing/2014/main" id="{EAD72DC1-FC4D-6CBF-2330-4D42AB735249}"/>
              </a:ext>
            </a:extLst>
          </p:cNvPr>
          <p:cNvPicPr>
            <a:picLocks noChangeAspect="1"/>
          </p:cNvPicPr>
          <p:nvPr/>
        </p:nvPicPr>
        <p:blipFill rotWithShape="1">
          <a:blip r:embed="rId4"/>
          <a:srcRect t="-12069" r="5461" b="1"/>
          <a:stretch/>
        </p:blipFill>
        <p:spPr>
          <a:xfrm>
            <a:off x="4018658" y="1839548"/>
            <a:ext cx="3962850" cy="814904"/>
          </a:xfrm>
          <a:prstGeom prst="rect">
            <a:avLst/>
          </a:prstGeom>
        </p:spPr>
      </p:pic>
      <p:pic>
        <p:nvPicPr>
          <p:cNvPr id="9" name="图片 8">
            <a:extLst>
              <a:ext uri="{FF2B5EF4-FFF2-40B4-BE49-F238E27FC236}">
                <a16:creationId xmlns:a16="http://schemas.microsoft.com/office/drawing/2014/main" id="{71D60F44-7304-1566-5FFA-21D363F7DC38}"/>
              </a:ext>
            </a:extLst>
          </p:cNvPr>
          <p:cNvPicPr>
            <a:picLocks noChangeAspect="1"/>
          </p:cNvPicPr>
          <p:nvPr/>
        </p:nvPicPr>
        <p:blipFill>
          <a:blip r:embed="rId5"/>
          <a:stretch>
            <a:fillRect/>
          </a:stretch>
        </p:blipFill>
        <p:spPr>
          <a:xfrm>
            <a:off x="3422415" y="3901501"/>
            <a:ext cx="5496318" cy="601787"/>
          </a:xfrm>
          <a:prstGeom prst="rect">
            <a:avLst/>
          </a:prstGeom>
        </p:spPr>
      </p:pic>
    </p:spTree>
    <p:extLst>
      <p:ext uri="{BB962C8B-B14F-4D97-AF65-F5344CB8AC3E}">
        <p14:creationId xmlns:p14="http://schemas.microsoft.com/office/powerpoint/2010/main" val="956095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3"/>
          <p:cNvSpPr txBox="1">
            <a:spLocks noGrp="1"/>
          </p:cNvSpPr>
          <p:nvPr>
            <p:ph type="title" idx="4294967295"/>
          </p:nvPr>
        </p:nvSpPr>
        <p:spPr>
          <a:xfrm>
            <a:off x="337302" y="131879"/>
            <a:ext cx="62829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3600" dirty="0">
                <a:solidFill>
                  <a:srgbClr val="336E7B"/>
                </a:solidFill>
              </a:rPr>
              <a:t>PPO</a:t>
            </a:r>
            <a:r>
              <a:rPr lang="zh-CN" altLang="en-US" sz="3600" dirty="0">
                <a:solidFill>
                  <a:srgbClr val="336E7B"/>
                </a:solidFill>
              </a:rPr>
              <a:t>算法</a:t>
            </a:r>
            <a:endParaRPr sz="3600" dirty="0">
              <a:solidFill>
                <a:srgbClr val="336E7B"/>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1600"/>
              </a:spcAft>
              <a:buNone/>
            </a:pPr>
            <a:endParaRPr sz="3600" dirty="0">
              <a:solidFill>
                <a:schemeClr val="dk1"/>
              </a:solidFill>
            </a:endParaRPr>
          </a:p>
        </p:txBody>
      </p:sp>
      <p:pic>
        <p:nvPicPr>
          <p:cNvPr id="3" name="图片 2">
            <a:extLst>
              <a:ext uri="{FF2B5EF4-FFF2-40B4-BE49-F238E27FC236}">
                <a16:creationId xmlns:a16="http://schemas.microsoft.com/office/drawing/2014/main" id="{58BD6580-DBEC-ED06-664E-7E03F54B6BCB}"/>
              </a:ext>
            </a:extLst>
          </p:cNvPr>
          <p:cNvPicPr>
            <a:picLocks noChangeAspect="1"/>
          </p:cNvPicPr>
          <p:nvPr/>
        </p:nvPicPr>
        <p:blipFill>
          <a:blip r:embed="rId3"/>
          <a:stretch>
            <a:fillRect/>
          </a:stretch>
        </p:blipFill>
        <p:spPr>
          <a:xfrm>
            <a:off x="443627" y="899879"/>
            <a:ext cx="3127926" cy="3388586"/>
          </a:xfrm>
          <a:prstGeom prst="rect">
            <a:avLst/>
          </a:prstGeom>
        </p:spPr>
      </p:pic>
      <p:grpSp>
        <p:nvGrpSpPr>
          <p:cNvPr id="2" name="组合 1">
            <a:extLst>
              <a:ext uri="{FF2B5EF4-FFF2-40B4-BE49-F238E27FC236}">
                <a16:creationId xmlns:a16="http://schemas.microsoft.com/office/drawing/2014/main" id="{FE47E31B-BCEA-341B-F92E-F3AB2505EE8C}"/>
              </a:ext>
            </a:extLst>
          </p:cNvPr>
          <p:cNvGrpSpPr/>
          <p:nvPr/>
        </p:nvGrpSpPr>
        <p:grpSpPr>
          <a:xfrm>
            <a:off x="4115366" y="1171605"/>
            <a:ext cx="4165043" cy="341455"/>
            <a:chOff x="3905693" y="808681"/>
            <a:chExt cx="4165043" cy="341455"/>
          </a:xfrm>
        </p:grpSpPr>
        <p:pic>
          <p:nvPicPr>
            <p:cNvPr id="7" name="图片 6">
              <a:extLst>
                <a:ext uri="{FF2B5EF4-FFF2-40B4-BE49-F238E27FC236}">
                  <a16:creationId xmlns:a16="http://schemas.microsoft.com/office/drawing/2014/main" id="{620BEF0F-2ACE-3B18-DE1E-F801BC256765}"/>
                </a:ext>
              </a:extLst>
            </p:cNvPr>
            <p:cNvPicPr>
              <a:picLocks noChangeAspect="1"/>
            </p:cNvPicPr>
            <p:nvPr/>
          </p:nvPicPr>
          <p:blipFill rotWithShape="1">
            <a:blip r:embed="rId4"/>
            <a:srcRect t="585"/>
            <a:stretch/>
          </p:blipFill>
          <p:spPr>
            <a:xfrm>
              <a:off x="3905693" y="808681"/>
              <a:ext cx="3099154" cy="341455"/>
            </a:xfrm>
            <a:prstGeom prst="rect">
              <a:avLst/>
            </a:prstGeom>
          </p:spPr>
        </p:pic>
        <p:pic>
          <p:nvPicPr>
            <p:cNvPr id="9" name="图片 8">
              <a:extLst>
                <a:ext uri="{FF2B5EF4-FFF2-40B4-BE49-F238E27FC236}">
                  <a16:creationId xmlns:a16="http://schemas.microsoft.com/office/drawing/2014/main" id="{D60DD907-8416-B0DA-A57A-D45EB5BFC656}"/>
                </a:ext>
              </a:extLst>
            </p:cNvPr>
            <p:cNvPicPr>
              <a:picLocks noChangeAspect="1"/>
            </p:cNvPicPr>
            <p:nvPr/>
          </p:nvPicPr>
          <p:blipFill rotWithShape="1">
            <a:blip r:embed="rId5"/>
            <a:srcRect t="16372"/>
            <a:stretch/>
          </p:blipFill>
          <p:spPr>
            <a:xfrm>
              <a:off x="7031413" y="808681"/>
              <a:ext cx="1039323" cy="341455"/>
            </a:xfrm>
            <a:prstGeom prst="rect">
              <a:avLst/>
            </a:prstGeom>
          </p:spPr>
        </p:pic>
      </p:grpSp>
      <p:pic>
        <p:nvPicPr>
          <p:cNvPr id="11" name="图片 10">
            <a:extLst>
              <a:ext uri="{FF2B5EF4-FFF2-40B4-BE49-F238E27FC236}">
                <a16:creationId xmlns:a16="http://schemas.microsoft.com/office/drawing/2014/main" id="{0D0738BA-EF94-5BDE-F161-FA61BFB46179}"/>
              </a:ext>
            </a:extLst>
          </p:cNvPr>
          <p:cNvPicPr>
            <a:picLocks noChangeAspect="1"/>
          </p:cNvPicPr>
          <p:nvPr/>
        </p:nvPicPr>
        <p:blipFill>
          <a:blip r:embed="rId6"/>
          <a:stretch>
            <a:fillRect/>
          </a:stretch>
        </p:blipFill>
        <p:spPr>
          <a:xfrm>
            <a:off x="4693269" y="2169344"/>
            <a:ext cx="3067478" cy="990738"/>
          </a:xfrm>
          <a:prstGeom prst="rect">
            <a:avLst/>
          </a:prstGeom>
        </p:spPr>
      </p:pic>
      <p:pic>
        <p:nvPicPr>
          <p:cNvPr id="13" name="图片 12">
            <a:extLst>
              <a:ext uri="{FF2B5EF4-FFF2-40B4-BE49-F238E27FC236}">
                <a16:creationId xmlns:a16="http://schemas.microsoft.com/office/drawing/2014/main" id="{E5FA097A-FF42-A500-0131-020DB812888D}"/>
              </a:ext>
            </a:extLst>
          </p:cNvPr>
          <p:cNvPicPr>
            <a:picLocks noChangeAspect="1"/>
          </p:cNvPicPr>
          <p:nvPr/>
        </p:nvPicPr>
        <p:blipFill>
          <a:blip r:embed="rId7"/>
          <a:stretch>
            <a:fillRect/>
          </a:stretch>
        </p:blipFill>
        <p:spPr>
          <a:xfrm>
            <a:off x="3837749" y="3500329"/>
            <a:ext cx="5039833" cy="647533"/>
          </a:xfrm>
          <a:prstGeom prst="rect">
            <a:avLst/>
          </a:prstGeom>
        </p:spPr>
      </p:pic>
    </p:spTree>
    <p:extLst>
      <p:ext uri="{BB962C8B-B14F-4D97-AF65-F5344CB8AC3E}">
        <p14:creationId xmlns:p14="http://schemas.microsoft.com/office/powerpoint/2010/main" val="41635490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3"/>
          <p:cNvSpPr txBox="1">
            <a:spLocks noGrp="1"/>
          </p:cNvSpPr>
          <p:nvPr>
            <p:ph type="title" idx="4294967295"/>
          </p:nvPr>
        </p:nvSpPr>
        <p:spPr>
          <a:xfrm>
            <a:off x="337302" y="131879"/>
            <a:ext cx="62829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3600" dirty="0">
                <a:solidFill>
                  <a:srgbClr val="336E7B"/>
                </a:solidFill>
              </a:rPr>
              <a:t>PPO</a:t>
            </a:r>
            <a:r>
              <a:rPr lang="zh-CN" altLang="en-US" sz="3600" dirty="0">
                <a:solidFill>
                  <a:srgbClr val="336E7B"/>
                </a:solidFill>
              </a:rPr>
              <a:t>算法</a:t>
            </a:r>
            <a:endParaRPr sz="3600" dirty="0">
              <a:solidFill>
                <a:srgbClr val="336E7B"/>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0"/>
              </a:spcAft>
              <a:buNone/>
            </a:pPr>
            <a:endParaRPr sz="3600" dirty="0">
              <a:solidFill>
                <a:schemeClr val="dk1"/>
              </a:solidFill>
            </a:endParaRPr>
          </a:p>
          <a:p>
            <a:pPr marL="0" lvl="0" indent="0" algn="l" rtl="0">
              <a:spcBef>
                <a:spcPts val="1600"/>
              </a:spcBef>
              <a:spcAft>
                <a:spcPts val="1600"/>
              </a:spcAft>
              <a:buNone/>
            </a:pPr>
            <a:endParaRPr sz="3600" dirty="0">
              <a:solidFill>
                <a:schemeClr val="dk1"/>
              </a:solidFill>
            </a:endParaRPr>
          </a:p>
        </p:txBody>
      </p:sp>
      <p:pic>
        <p:nvPicPr>
          <p:cNvPr id="15" name="图片 14">
            <a:extLst>
              <a:ext uri="{FF2B5EF4-FFF2-40B4-BE49-F238E27FC236}">
                <a16:creationId xmlns:a16="http://schemas.microsoft.com/office/drawing/2014/main" id="{2D76FEBE-0D85-EF28-4C86-B9F179243547}"/>
              </a:ext>
            </a:extLst>
          </p:cNvPr>
          <p:cNvPicPr>
            <a:picLocks noChangeAspect="1"/>
          </p:cNvPicPr>
          <p:nvPr/>
        </p:nvPicPr>
        <p:blipFill>
          <a:blip r:embed="rId3"/>
          <a:stretch>
            <a:fillRect/>
          </a:stretch>
        </p:blipFill>
        <p:spPr>
          <a:xfrm>
            <a:off x="896119" y="1456621"/>
            <a:ext cx="6858559" cy="939306"/>
          </a:xfrm>
          <a:prstGeom prst="rect">
            <a:avLst/>
          </a:prstGeom>
        </p:spPr>
      </p:pic>
      <p:pic>
        <p:nvPicPr>
          <p:cNvPr id="17" name="图片 16">
            <a:extLst>
              <a:ext uri="{FF2B5EF4-FFF2-40B4-BE49-F238E27FC236}">
                <a16:creationId xmlns:a16="http://schemas.microsoft.com/office/drawing/2014/main" id="{A6F206F8-D1FE-7936-B791-1A9FD02B5866}"/>
              </a:ext>
            </a:extLst>
          </p:cNvPr>
          <p:cNvPicPr>
            <a:picLocks noChangeAspect="1"/>
          </p:cNvPicPr>
          <p:nvPr/>
        </p:nvPicPr>
        <p:blipFill>
          <a:blip r:embed="rId4"/>
          <a:stretch>
            <a:fillRect/>
          </a:stretch>
        </p:blipFill>
        <p:spPr>
          <a:xfrm>
            <a:off x="1477925" y="2395927"/>
            <a:ext cx="6032205" cy="2555461"/>
          </a:xfrm>
          <a:prstGeom prst="rect">
            <a:avLst/>
          </a:prstGeom>
        </p:spPr>
      </p:pic>
      <p:pic>
        <p:nvPicPr>
          <p:cNvPr id="19" name="图片 18">
            <a:extLst>
              <a:ext uri="{FF2B5EF4-FFF2-40B4-BE49-F238E27FC236}">
                <a16:creationId xmlns:a16="http://schemas.microsoft.com/office/drawing/2014/main" id="{A16A5F48-FC09-E015-6AE9-D517EF6479CC}"/>
              </a:ext>
            </a:extLst>
          </p:cNvPr>
          <p:cNvPicPr>
            <a:picLocks noChangeAspect="1"/>
          </p:cNvPicPr>
          <p:nvPr/>
        </p:nvPicPr>
        <p:blipFill>
          <a:blip r:embed="rId5"/>
          <a:stretch>
            <a:fillRect/>
          </a:stretch>
        </p:blipFill>
        <p:spPr>
          <a:xfrm>
            <a:off x="1805481" y="809088"/>
            <a:ext cx="5039833" cy="647533"/>
          </a:xfrm>
          <a:prstGeom prst="rect">
            <a:avLst/>
          </a:prstGeom>
        </p:spPr>
      </p:pic>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TotalTime>
  <Words>122</Words>
  <Application>Microsoft Office PowerPoint</Application>
  <PresentationFormat>全屏显示(16:9)</PresentationFormat>
  <Paragraphs>33</Paragraphs>
  <Slides>10</Slides>
  <Notes>10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10</vt:i4>
      </vt:variant>
    </vt:vector>
  </HeadingPairs>
  <TitlesOfParts>
    <vt:vector size="16" baseType="lpstr">
      <vt:lpstr>Lato</vt:lpstr>
      <vt:lpstr>Arial</vt:lpstr>
      <vt:lpstr>Source Han Sans CN Bold</vt:lpstr>
      <vt:lpstr>Source Han Sans CN Regular</vt:lpstr>
      <vt:lpstr>Raleway</vt:lpstr>
      <vt:lpstr>Swiss</vt:lpstr>
      <vt:lpstr>PowerPoint 演示文稿</vt:lpstr>
      <vt:lpstr>Abstract</vt:lpstr>
      <vt:lpstr>Overview  </vt:lpstr>
      <vt:lpstr>GRU  </vt:lpstr>
      <vt:lpstr>交叉熵损失函数  </vt:lpstr>
      <vt:lpstr>Regularizing Loss        </vt:lpstr>
      <vt:lpstr>Contrastive reward function      </vt:lpstr>
      <vt:lpstr>PPO算法      </vt:lpstr>
      <vt:lpstr>PPO算法      </vt:lpstr>
      <vt:lpstr>PPO算法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GFNet算法分析</dc:title>
  <cp:lastModifiedBy>治华 刘</cp:lastModifiedBy>
  <cp:revision>7</cp:revision>
  <dcterms:modified xsi:type="dcterms:W3CDTF">2023-08-04T13:10:38Z</dcterms:modified>
</cp:coreProperties>
</file>